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7" r:id="rId6"/>
    <p:sldId id="274" r:id="rId7"/>
    <p:sldId id="261" r:id="rId8"/>
    <p:sldId id="263" r:id="rId9"/>
    <p:sldId id="278" r:id="rId10"/>
    <p:sldId id="280" r:id="rId11"/>
    <p:sldId id="279" r:id="rId12"/>
    <p:sldId id="275" r:id="rId13"/>
    <p:sldId id="272" r:id="rId14"/>
    <p:sldId id="273" r:id="rId1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09" autoAdjust="0"/>
    <p:restoredTop sz="93447" autoAdjust="0"/>
  </p:normalViewPr>
  <p:slideViewPr>
    <p:cSldViewPr>
      <p:cViewPr varScale="1">
        <p:scale>
          <a:sx n="55" d="100"/>
          <a:sy n="55" d="100"/>
        </p:scale>
        <p:origin x="36" y="2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Barranquilla</a:t>
            </a:r>
            <a:r>
              <a:rPr lang="en-IN" baseline="0"/>
              <a:t> </a:t>
            </a:r>
            <a:r>
              <a:rPr lang="en-IN"/>
              <a:t>Colombia</a:t>
            </a:r>
            <a:r>
              <a:rPr lang="en-IN" baseline="0"/>
              <a:t> - Annual temperature variation</a:t>
            </a:r>
            <a:endParaRPr lang="en-IN"/>
          </a:p>
        </c:rich>
      </c:tx>
      <c:layout>
        <c:manualLayout>
          <c:xMode val="edge"/>
          <c:yMode val="edge"/>
          <c:x val="0.1392500000000000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min temp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Sheet1!$D$3:$D$14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Sheet1!$E$3:$E$14</c:f>
              <c:numCache>
                <c:formatCode>General</c:formatCode>
                <c:ptCount val="12"/>
                <c:pt idx="0">
                  <c:v>23</c:v>
                </c:pt>
                <c:pt idx="1">
                  <c:v>23</c:v>
                </c:pt>
                <c:pt idx="2">
                  <c:v>23</c:v>
                </c:pt>
                <c:pt idx="3">
                  <c:v>23</c:v>
                </c:pt>
                <c:pt idx="4">
                  <c:v>23</c:v>
                </c:pt>
                <c:pt idx="5">
                  <c:v>23</c:v>
                </c:pt>
                <c:pt idx="6">
                  <c:v>23</c:v>
                </c:pt>
                <c:pt idx="7">
                  <c:v>23</c:v>
                </c:pt>
                <c:pt idx="8">
                  <c:v>23</c:v>
                </c:pt>
                <c:pt idx="9">
                  <c:v>23</c:v>
                </c:pt>
                <c:pt idx="10">
                  <c:v>22</c:v>
                </c:pt>
                <c:pt idx="11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F5-4F25-A712-985AE6A6D499}"/>
            </c:ext>
          </c:extLst>
        </c:ser>
        <c:ser>
          <c:idx val="1"/>
          <c:order val="1"/>
          <c:tx>
            <c:v>mean temp</c:v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Sheet1!$F$3:$F$14</c:f>
              <c:numCache>
                <c:formatCode>General</c:formatCode>
                <c:ptCount val="12"/>
                <c:pt idx="0">
                  <c:v>28.5</c:v>
                </c:pt>
                <c:pt idx="1">
                  <c:v>28.5</c:v>
                </c:pt>
                <c:pt idx="2">
                  <c:v>28.5</c:v>
                </c:pt>
                <c:pt idx="3">
                  <c:v>28</c:v>
                </c:pt>
                <c:pt idx="4">
                  <c:v>28</c:v>
                </c:pt>
                <c:pt idx="5">
                  <c:v>29</c:v>
                </c:pt>
                <c:pt idx="6">
                  <c:v>29</c:v>
                </c:pt>
                <c:pt idx="7">
                  <c:v>29.5</c:v>
                </c:pt>
                <c:pt idx="8">
                  <c:v>29.5</c:v>
                </c:pt>
                <c:pt idx="9">
                  <c:v>28.5</c:v>
                </c:pt>
                <c:pt idx="10">
                  <c:v>27</c:v>
                </c:pt>
                <c:pt idx="11">
                  <c:v>27.5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F5-4F25-A712-985AE6A6D499}"/>
            </c:ext>
          </c:extLst>
        </c:ser>
        <c:ser>
          <c:idx val="2"/>
          <c:order val="2"/>
          <c:tx>
            <c:v>max temp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Sheet1!$G$3:$G$14</c:f>
              <c:numCache>
                <c:formatCode>General</c:formatCode>
                <c:ptCount val="12"/>
                <c:pt idx="0">
                  <c:v>34</c:v>
                </c:pt>
                <c:pt idx="1">
                  <c:v>34</c:v>
                </c:pt>
                <c:pt idx="2">
                  <c:v>34</c:v>
                </c:pt>
                <c:pt idx="3">
                  <c:v>33</c:v>
                </c:pt>
                <c:pt idx="4">
                  <c:v>34</c:v>
                </c:pt>
                <c:pt idx="5">
                  <c:v>35</c:v>
                </c:pt>
                <c:pt idx="6">
                  <c:v>35</c:v>
                </c:pt>
                <c:pt idx="7">
                  <c:v>36</c:v>
                </c:pt>
                <c:pt idx="8">
                  <c:v>36</c:v>
                </c:pt>
                <c:pt idx="9">
                  <c:v>34</c:v>
                </c:pt>
                <c:pt idx="10">
                  <c:v>32</c:v>
                </c:pt>
                <c:pt idx="11">
                  <c:v>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F5-4F25-A712-985AE6A6D4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1401232"/>
        <c:axId val="1109827040"/>
      </c:lineChart>
      <c:catAx>
        <c:axId val="102140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09827040"/>
        <c:crosses val="autoZero"/>
        <c:auto val="1"/>
        <c:lblAlgn val="ctr"/>
        <c:lblOffset val="100"/>
        <c:noMultiLvlLbl val="0"/>
      </c:catAx>
      <c:valAx>
        <c:axId val="11098270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</a:t>
                </a:r>
                <a:r>
                  <a:rPr lang="en-IN" baseline="0"/>
                  <a:t> (</a:t>
                </a:r>
                <a:r>
                  <a:rPr lang="en-IN" sz="1000" b="0" i="0" u="none" strike="noStrike" baseline="0">
                    <a:effectLst/>
                  </a:rPr>
                  <a:t>°C)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21401232"/>
        <c:crosses val="autoZero"/>
        <c:crossBetween val="between"/>
        <c:majorUnit val="10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7025C-A499-4F41-91C5-222D04427DB8}" type="datetimeFigureOut">
              <a:rPr lang="es-CO" smtClean="0"/>
              <a:t>1/02/2024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CE3DE-69EB-4855-9180-4348CD04D3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584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CE3DE-69EB-4855-9180-4348CD04D35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7711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CE3DE-69EB-4855-9180-4348CD04D35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296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CE3DE-69EB-4855-9180-4348CD04D35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007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003F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876" y="298805"/>
            <a:ext cx="910437" cy="59039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770361" y="2025002"/>
            <a:ext cx="7421245" cy="4832350"/>
          </a:xfrm>
          <a:custGeom>
            <a:avLst/>
            <a:gdLst/>
            <a:ahLst/>
            <a:cxnLst/>
            <a:rect l="l" t="t" r="r" b="b"/>
            <a:pathLst>
              <a:path w="7421245" h="4832350">
                <a:moveTo>
                  <a:pt x="7420673" y="0"/>
                </a:moveTo>
                <a:lnTo>
                  <a:pt x="7410958" y="0"/>
                </a:lnTo>
                <a:lnTo>
                  <a:pt x="7359966" y="157"/>
                </a:lnTo>
                <a:lnTo>
                  <a:pt x="7207440" y="2507"/>
                </a:lnTo>
                <a:lnTo>
                  <a:pt x="7055608" y="7655"/>
                </a:lnTo>
                <a:lnTo>
                  <a:pt x="6904495" y="15578"/>
                </a:lnTo>
                <a:lnTo>
                  <a:pt x="6754125" y="26249"/>
                </a:lnTo>
                <a:lnTo>
                  <a:pt x="6604523" y="39645"/>
                </a:lnTo>
                <a:lnTo>
                  <a:pt x="6455714" y="55740"/>
                </a:lnTo>
                <a:lnTo>
                  <a:pt x="6307722" y="74510"/>
                </a:lnTo>
                <a:lnTo>
                  <a:pt x="6160573" y="95929"/>
                </a:lnTo>
                <a:lnTo>
                  <a:pt x="6014292" y="119975"/>
                </a:lnTo>
                <a:lnTo>
                  <a:pt x="5868902" y="146620"/>
                </a:lnTo>
                <a:lnTo>
                  <a:pt x="5724429" y="175842"/>
                </a:lnTo>
                <a:lnTo>
                  <a:pt x="5580897" y="207614"/>
                </a:lnTo>
                <a:lnTo>
                  <a:pt x="5438332" y="241913"/>
                </a:lnTo>
                <a:lnTo>
                  <a:pt x="5296758" y="278713"/>
                </a:lnTo>
                <a:lnTo>
                  <a:pt x="5156200" y="317989"/>
                </a:lnTo>
                <a:lnTo>
                  <a:pt x="5016683" y="359718"/>
                </a:lnTo>
                <a:lnTo>
                  <a:pt x="4878231" y="403874"/>
                </a:lnTo>
                <a:lnTo>
                  <a:pt x="4786534" y="434647"/>
                </a:lnTo>
                <a:lnTo>
                  <a:pt x="4695329" y="466481"/>
                </a:lnTo>
                <a:lnTo>
                  <a:pt x="4604623" y="499368"/>
                </a:lnTo>
                <a:lnTo>
                  <a:pt x="4514423" y="533301"/>
                </a:lnTo>
                <a:lnTo>
                  <a:pt x="4424738" y="568272"/>
                </a:lnTo>
                <a:lnTo>
                  <a:pt x="4335574" y="604274"/>
                </a:lnTo>
                <a:lnTo>
                  <a:pt x="4246938" y="641300"/>
                </a:lnTo>
                <a:lnTo>
                  <a:pt x="4158839" y="679342"/>
                </a:lnTo>
                <a:lnTo>
                  <a:pt x="4071283" y="718394"/>
                </a:lnTo>
                <a:lnTo>
                  <a:pt x="3984277" y="758447"/>
                </a:lnTo>
                <a:lnTo>
                  <a:pt x="3897829" y="799494"/>
                </a:lnTo>
                <a:lnTo>
                  <a:pt x="3811947" y="841529"/>
                </a:lnTo>
                <a:lnTo>
                  <a:pt x="3726637" y="884543"/>
                </a:lnTo>
                <a:lnTo>
                  <a:pt x="3641908" y="928530"/>
                </a:lnTo>
                <a:lnTo>
                  <a:pt x="3557766" y="973481"/>
                </a:lnTo>
                <a:lnTo>
                  <a:pt x="3474218" y="1019391"/>
                </a:lnTo>
                <a:lnTo>
                  <a:pt x="3391273" y="1066250"/>
                </a:lnTo>
                <a:lnTo>
                  <a:pt x="3308937" y="1114053"/>
                </a:lnTo>
                <a:lnTo>
                  <a:pt x="3227217" y="1162792"/>
                </a:lnTo>
                <a:lnTo>
                  <a:pt x="3146122" y="1212459"/>
                </a:lnTo>
                <a:lnTo>
                  <a:pt x="3065658" y="1263047"/>
                </a:lnTo>
                <a:lnTo>
                  <a:pt x="2985833" y="1314548"/>
                </a:lnTo>
                <a:lnTo>
                  <a:pt x="2906655" y="1366956"/>
                </a:lnTo>
                <a:lnTo>
                  <a:pt x="2828129" y="1420263"/>
                </a:lnTo>
                <a:lnTo>
                  <a:pt x="2750264" y="1474462"/>
                </a:lnTo>
                <a:lnTo>
                  <a:pt x="2673068" y="1529545"/>
                </a:lnTo>
                <a:lnTo>
                  <a:pt x="2596547" y="1585506"/>
                </a:lnTo>
                <a:lnTo>
                  <a:pt x="2520709" y="1642335"/>
                </a:lnTo>
                <a:lnTo>
                  <a:pt x="2445561" y="1700028"/>
                </a:lnTo>
                <a:lnTo>
                  <a:pt x="2371110" y="1758575"/>
                </a:lnTo>
                <a:lnTo>
                  <a:pt x="2297364" y="1817970"/>
                </a:lnTo>
                <a:lnTo>
                  <a:pt x="2224331" y="1878205"/>
                </a:lnTo>
                <a:lnTo>
                  <a:pt x="2152017" y="1939273"/>
                </a:lnTo>
                <a:lnTo>
                  <a:pt x="2116132" y="1970117"/>
                </a:lnTo>
                <a:lnTo>
                  <a:pt x="2080430" y="2001167"/>
                </a:lnTo>
                <a:lnTo>
                  <a:pt x="2044911" y="2032421"/>
                </a:lnTo>
                <a:lnTo>
                  <a:pt x="2009577" y="2063879"/>
                </a:lnTo>
                <a:lnTo>
                  <a:pt x="1974428" y="2095540"/>
                </a:lnTo>
                <a:lnTo>
                  <a:pt x="1939466" y="2127403"/>
                </a:lnTo>
                <a:lnTo>
                  <a:pt x="1904691" y="2159466"/>
                </a:lnTo>
                <a:lnTo>
                  <a:pt x="1870104" y="2191730"/>
                </a:lnTo>
                <a:lnTo>
                  <a:pt x="1835706" y="2224192"/>
                </a:lnTo>
                <a:lnTo>
                  <a:pt x="1801498" y="2256853"/>
                </a:lnTo>
                <a:lnTo>
                  <a:pt x="1767480" y="2289711"/>
                </a:lnTo>
                <a:lnTo>
                  <a:pt x="1733655" y="2322765"/>
                </a:lnTo>
                <a:lnTo>
                  <a:pt x="1700023" y="2356015"/>
                </a:lnTo>
                <a:lnTo>
                  <a:pt x="1666584" y="2389459"/>
                </a:lnTo>
                <a:lnTo>
                  <a:pt x="1633339" y="2423097"/>
                </a:lnTo>
                <a:lnTo>
                  <a:pt x="1600290" y="2456928"/>
                </a:lnTo>
                <a:lnTo>
                  <a:pt x="1567438" y="2490950"/>
                </a:lnTo>
                <a:lnTo>
                  <a:pt x="1534783" y="2525163"/>
                </a:lnTo>
                <a:lnTo>
                  <a:pt x="1502326" y="2559566"/>
                </a:lnTo>
                <a:lnTo>
                  <a:pt x="1470068" y="2594158"/>
                </a:lnTo>
                <a:lnTo>
                  <a:pt x="1438011" y="2628938"/>
                </a:lnTo>
                <a:lnTo>
                  <a:pt x="1406154" y="2663905"/>
                </a:lnTo>
                <a:lnTo>
                  <a:pt x="1374499" y="2699059"/>
                </a:lnTo>
                <a:lnTo>
                  <a:pt x="1343047" y="2734398"/>
                </a:lnTo>
                <a:lnTo>
                  <a:pt x="1311799" y="2769921"/>
                </a:lnTo>
                <a:lnTo>
                  <a:pt x="1280756" y="2805627"/>
                </a:lnTo>
                <a:lnTo>
                  <a:pt x="1249918" y="2841517"/>
                </a:lnTo>
                <a:lnTo>
                  <a:pt x="1219286" y="2877588"/>
                </a:lnTo>
                <a:lnTo>
                  <a:pt x="1188862" y="2913839"/>
                </a:lnTo>
                <a:lnTo>
                  <a:pt x="1158647" y="2950271"/>
                </a:lnTo>
                <a:lnTo>
                  <a:pt x="1128640" y="2986881"/>
                </a:lnTo>
                <a:lnTo>
                  <a:pt x="1098844" y="3023670"/>
                </a:lnTo>
                <a:lnTo>
                  <a:pt x="1069259" y="3060635"/>
                </a:lnTo>
                <a:lnTo>
                  <a:pt x="1039886" y="3097777"/>
                </a:lnTo>
                <a:lnTo>
                  <a:pt x="1010726" y="3135094"/>
                </a:lnTo>
                <a:lnTo>
                  <a:pt x="981780" y="3172585"/>
                </a:lnTo>
                <a:lnTo>
                  <a:pt x="953048" y="3210250"/>
                </a:lnTo>
                <a:lnTo>
                  <a:pt x="924532" y="3248087"/>
                </a:lnTo>
                <a:lnTo>
                  <a:pt x="896233" y="3286096"/>
                </a:lnTo>
                <a:lnTo>
                  <a:pt x="868151" y="3324275"/>
                </a:lnTo>
                <a:lnTo>
                  <a:pt x="840288" y="3362624"/>
                </a:lnTo>
                <a:lnTo>
                  <a:pt x="812644" y="3401142"/>
                </a:lnTo>
                <a:lnTo>
                  <a:pt x="785220" y="3439828"/>
                </a:lnTo>
                <a:lnTo>
                  <a:pt x="758018" y="3478681"/>
                </a:lnTo>
                <a:lnTo>
                  <a:pt x="731037" y="3517700"/>
                </a:lnTo>
                <a:lnTo>
                  <a:pt x="704280" y="3556884"/>
                </a:lnTo>
                <a:lnTo>
                  <a:pt x="677747" y="3596232"/>
                </a:lnTo>
                <a:lnTo>
                  <a:pt x="651438" y="3635744"/>
                </a:lnTo>
                <a:lnTo>
                  <a:pt x="625355" y="3675418"/>
                </a:lnTo>
                <a:lnTo>
                  <a:pt x="599499" y="3715254"/>
                </a:lnTo>
                <a:lnTo>
                  <a:pt x="573871" y="3755250"/>
                </a:lnTo>
                <a:lnTo>
                  <a:pt x="548471" y="3795406"/>
                </a:lnTo>
                <a:lnTo>
                  <a:pt x="523300" y="3835720"/>
                </a:lnTo>
                <a:lnTo>
                  <a:pt x="498360" y="3876192"/>
                </a:lnTo>
                <a:lnTo>
                  <a:pt x="473652" y="3916822"/>
                </a:lnTo>
                <a:lnTo>
                  <a:pt x="449175" y="3957607"/>
                </a:lnTo>
                <a:lnTo>
                  <a:pt x="424931" y="3998547"/>
                </a:lnTo>
                <a:lnTo>
                  <a:pt x="400922" y="4039642"/>
                </a:lnTo>
                <a:lnTo>
                  <a:pt x="377148" y="4080889"/>
                </a:lnTo>
                <a:lnTo>
                  <a:pt x="353609" y="4122289"/>
                </a:lnTo>
                <a:lnTo>
                  <a:pt x="330307" y="4163841"/>
                </a:lnTo>
                <a:lnTo>
                  <a:pt x="307243" y="4205543"/>
                </a:lnTo>
                <a:lnTo>
                  <a:pt x="284418" y="4247394"/>
                </a:lnTo>
                <a:lnTo>
                  <a:pt x="261832" y="4289394"/>
                </a:lnTo>
                <a:lnTo>
                  <a:pt x="239486" y="4331542"/>
                </a:lnTo>
                <a:lnTo>
                  <a:pt x="217382" y="4373837"/>
                </a:lnTo>
                <a:lnTo>
                  <a:pt x="195521" y="4416278"/>
                </a:lnTo>
                <a:lnTo>
                  <a:pt x="173902" y="4458863"/>
                </a:lnTo>
                <a:lnTo>
                  <a:pt x="152528" y="4501593"/>
                </a:lnTo>
                <a:lnTo>
                  <a:pt x="131398" y="4544466"/>
                </a:lnTo>
                <a:lnTo>
                  <a:pt x="110515" y="4587481"/>
                </a:lnTo>
                <a:lnTo>
                  <a:pt x="0" y="4832273"/>
                </a:lnTo>
                <a:lnTo>
                  <a:pt x="7420673" y="4832273"/>
                </a:lnTo>
                <a:lnTo>
                  <a:pt x="7420673" y="0"/>
                </a:lnTo>
                <a:close/>
              </a:path>
            </a:pathLst>
          </a:custGeom>
          <a:solidFill>
            <a:srgbClr val="00A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278" y="466559"/>
            <a:ext cx="1771205" cy="11491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0453" y="2205977"/>
            <a:ext cx="278828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F6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F6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F6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F6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355" y="-355"/>
            <a:ext cx="1450340" cy="6857365"/>
          </a:xfrm>
          <a:custGeom>
            <a:avLst/>
            <a:gdLst/>
            <a:ahLst/>
            <a:cxnLst/>
            <a:rect l="l" t="t" r="r" b="b"/>
            <a:pathLst>
              <a:path w="1450340" h="6857365">
                <a:moveTo>
                  <a:pt x="1449717" y="0"/>
                </a:moveTo>
                <a:lnTo>
                  <a:pt x="0" y="0"/>
                </a:lnTo>
                <a:lnTo>
                  <a:pt x="0" y="6856920"/>
                </a:lnTo>
                <a:lnTo>
                  <a:pt x="725030" y="6856920"/>
                </a:lnTo>
                <a:lnTo>
                  <a:pt x="1449717" y="6856920"/>
                </a:lnTo>
                <a:lnTo>
                  <a:pt x="1449717" y="0"/>
                </a:lnTo>
                <a:close/>
              </a:path>
            </a:pathLst>
          </a:custGeom>
          <a:solidFill>
            <a:srgbClr val="003F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355" y="2977565"/>
            <a:ext cx="1450340" cy="3879850"/>
          </a:xfrm>
          <a:custGeom>
            <a:avLst/>
            <a:gdLst/>
            <a:ahLst/>
            <a:cxnLst/>
            <a:rect l="l" t="t" r="r" b="b"/>
            <a:pathLst>
              <a:path w="1450340" h="3879850">
                <a:moveTo>
                  <a:pt x="1450073" y="0"/>
                </a:moveTo>
                <a:lnTo>
                  <a:pt x="1371231" y="40309"/>
                </a:lnTo>
                <a:lnTo>
                  <a:pt x="1326897" y="64553"/>
                </a:lnTo>
                <a:lnTo>
                  <a:pt x="1282733" y="89065"/>
                </a:lnTo>
                <a:lnTo>
                  <a:pt x="1238739" y="113844"/>
                </a:lnTo>
                <a:lnTo>
                  <a:pt x="1194917" y="138890"/>
                </a:lnTo>
                <a:lnTo>
                  <a:pt x="1151268" y="164201"/>
                </a:lnTo>
                <a:lnTo>
                  <a:pt x="1107793" y="189777"/>
                </a:lnTo>
                <a:lnTo>
                  <a:pt x="1064492" y="215615"/>
                </a:lnTo>
                <a:lnTo>
                  <a:pt x="1021368" y="241716"/>
                </a:lnTo>
                <a:lnTo>
                  <a:pt x="978422" y="268078"/>
                </a:lnTo>
                <a:lnTo>
                  <a:pt x="935653" y="294699"/>
                </a:lnTo>
                <a:lnTo>
                  <a:pt x="893064" y="321580"/>
                </a:lnTo>
                <a:lnTo>
                  <a:pt x="850655" y="348718"/>
                </a:lnTo>
                <a:lnTo>
                  <a:pt x="808428" y="376113"/>
                </a:lnTo>
                <a:lnTo>
                  <a:pt x="766384" y="403763"/>
                </a:lnTo>
                <a:lnTo>
                  <a:pt x="724523" y="431668"/>
                </a:lnTo>
                <a:lnTo>
                  <a:pt x="682847" y="459826"/>
                </a:lnTo>
                <a:lnTo>
                  <a:pt x="641357" y="488237"/>
                </a:lnTo>
                <a:lnTo>
                  <a:pt x="600055" y="516899"/>
                </a:lnTo>
                <a:lnTo>
                  <a:pt x="558940" y="545811"/>
                </a:lnTo>
                <a:lnTo>
                  <a:pt x="518014" y="574972"/>
                </a:lnTo>
                <a:lnTo>
                  <a:pt x="477279" y="604381"/>
                </a:lnTo>
                <a:lnTo>
                  <a:pt x="436735" y="634037"/>
                </a:lnTo>
                <a:lnTo>
                  <a:pt x="396384" y="663939"/>
                </a:lnTo>
                <a:lnTo>
                  <a:pt x="356226" y="694085"/>
                </a:lnTo>
                <a:lnTo>
                  <a:pt x="316263" y="724475"/>
                </a:lnTo>
                <a:lnTo>
                  <a:pt x="276495" y="755108"/>
                </a:lnTo>
                <a:lnTo>
                  <a:pt x="236924" y="785982"/>
                </a:lnTo>
                <a:lnTo>
                  <a:pt x="197552" y="817097"/>
                </a:lnTo>
                <a:lnTo>
                  <a:pt x="158378" y="848451"/>
                </a:lnTo>
                <a:lnTo>
                  <a:pt x="119404" y="880043"/>
                </a:lnTo>
                <a:lnTo>
                  <a:pt x="80632" y="911872"/>
                </a:lnTo>
                <a:lnTo>
                  <a:pt x="0" y="982078"/>
                </a:lnTo>
                <a:lnTo>
                  <a:pt x="0" y="3879354"/>
                </a:lnTo>
                <a:lnTo>
                  <a:pt x="1450073" y="3879354"/>
                </a:lnTo>
                <a:lnTo>
                  <a:pt x="1450073" y="0"/>
                </a:lnTo>
                <a:close/>
              </a:path>
            </a:pathLst>
          </a:custGeom>
          <a:solidFill>
            <a:srgbClr val="00A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876" y="298805"/>
            <a:ext cx="910437" cy="5903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9741" y="365658"/>
            <a:ext cx="3887470" cy="1018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F6B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7636" y="1727187"/>
            <a:ext cx="8171815" cy="3913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solar</a:t>
            </a:r>
            <a:r>
              <a:rPr spc="-20" dirty="0"/>
              <a:t> </a:t>
            </a:r>
            <a:r>
              <a:rPr dirty="0"/>
              <a:t>thermal</a:t>
            </a:r>
            <a:r>
              <a:rPr spc="-20" dirty="0"/>
              <a:t> </a:t>
            </a:r>
            <a:r>
              <a:rPr spc="-10" dirty="0"/>
              <a:t>homesystem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Lois</a:t>
            </a:r>
            <a:r>
              <a:rPr b="0" spc="-1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Masso 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Junias Djeugoue,</a:t>
            </a:r>
            <a:r>
              <a:rPr b="0" spc="-5" dirty="0">
                <a:solidFill>
                  <a:srgbClr val="A5A5A5"/>
                </a:solidFill>
                <a:latin typeface="Liberation Sans"/>
                <a:cs typeface="Liberation Sans"/>
              </a:rPr>
              <a:t> </a:t>
            </a:r>
            <a:r>
              <a:rPr b="0" dirty="0">
                <a:solidFill>
                  <a:srgbClr val="A5A5A5"/>
                </a:solidFill>
                <a:latin typeface="Liberation Sans"/>
                <a:cs typeface="Liberation Sans"/>
              </a:rPr>
              <a:t>Georg </a:t>
            </a:r>
            <a:r>
              <a:rPr b="0" spc="-10" dirty="0">
                <a:solidFill>
                  <a:srgbClr val="A5A5A5"/>
                </a:solidFill>
                <a:latin typeface="Liberation Sans"/>
                <a:cs typeface="Liberation Sans"/>
              </a:rPr>
              <a:t>Becker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87185" y="6345311"/>
            <a:ext cx="601980" cy="31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1" i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‹Nº›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b="0" spc="-10" dirty="0">
                <a:latin typeface="Liberation Sans"/>
                <a:cs typeface="Liberation Sans"/>
              </a:rPr>
              <a:t>25.02.2024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vensol.ie/services/heat-pumps.html" TargetMode="Externa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635" cy="6858000"/>
          </a:xfrm>
          <a:custGeom>
            <a:avLst/>
            <a:gdLst/>
            <a:ahLst/>
            <a:cxnLst/>
            <a:rect l="l" t="t" r="r" b="b"/>
            <a:pathLst>
              <a:path w="12192635" h="6858000">
                <a:moveTo>
                  <a:pt x="1219211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114" y="6858000"/>
                </a:lnTo>
                <a:lnTo>
                  <a:pt x="12192114" y="0"/>
                </a:lnTo>
                <a:close/>
              </a:path>
            </a:pathLst>
          </a:custGeom>
          <a:solidFill>
            <a:srgbClr val="003F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876" y="298805"/>
            <a:ext cx="910437" cy="59039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770361" y="2025002"/>
            <a:ext cx="7421245" cy="4832350"/>
          </a:xfrm>
          <a:custGeom>
            <a:avLst/>
            <a:gdLst/>
            <a:ahLst/>
            <a:cxnLst/>
            <a:rect l="l" t="t" r="r" b="b"/>
            <a:pathLst>
              <a:path w="7421245" h="4832350">
                <a:moveTo>
                  <a:pt x="7420673" y="0"/>
                </a:moveTo>
                <a:lnTo>
                  <a:pt x="7410958" y="0"/>
                </a:lnTo>
                <a:lnTo>
                  <a:pt x="7359966" y="157"/>
                </a:lnTo>
                <a:lnTo>
                  <a:pt x="7207440" y="2507"/>
                </a:lnTo>
                <a:lnTo>
                  <a:pt x="7055608" y="7655"/>
                </a:lnTo>
                <a:lnTo>
                  <a:pt x="6904495" y="15578"/>
                </a:lnTo>
                <a:lnTo>
                  <a:pt x="6754125" y="26249"/>
                </a:lnTo>
                <a:lnTo>
                  <a:pt x="6604523" y="39645"/>
                </a:lnTo>
                <a:lnTo>
                  <a:pt x="6455714" y="55740"/>
                </a:lnTo>
                <a:lnTo>
                  <a:pt x="6307722" y="74510"/>
                </a:lnTo>
                <a:lnTo>
                  <a:pt x="6160573" y="95929"/>
                </a:lnTo>
                <a:lnTo>
                  <a:pt x="6014292" y="119975"/>
                </a:lnTo>
                <a:lnTo>
                  <a:pt x="5868902" y="146620"/>
                </a:lnTo>
                <a:lnTo>
                  <a:pt x="5724429" y="175842"/>
                </a:lnTo>
                <a:lnTo>
                  <a:pt x="5580897" y="207614"/>
                </a:lnTo>
                <a:lnTo>
                  <a:pt x="5438332" y="241913"/>
                </a:lnTo>
                <a:lnTo>
                  <a:pt x="5296758" y="278713"/>
                </a:lnTo>
                <a:lnTo>
                  <a:pt x="5156200" y="317989"/>
                </a:lnTo>
                <a:lnTo>
                  <a:pt x="5016683" y="359718"/>
                </a:lnTo>
                <a:lnTo>
                  <a:pt x="4878231" y="403874"/>
                </a:lnTo>
                <a:lnTo>
                  <a:pt x="4786534" y="434647"/>
                </a:lnTo>
                <a:lnTo>
                  <a:pt x="4695329" y="466481"/>
                </a:lnTo>
                <a:lnTo>
                  <a:pt x="4604623" y="499368"/>
                </a:lnTo>
                <a:lnTo>
                  <a:pt x="4514423" y="533301"/>
                </a:lnTo>
                <a:lnTo>
                  <a:pt x="4424738" y="568272"/>
                </a:lnTo>
                <a:lnTo>
                  <a:pt x="4335574" y="604274"/>
                </a:lnTo>
                <a:lnTo>
                  <a:pt x="4246938" y="641300"/>
                </a:lnTo>
                <a:lnTo>
                  <a:pt x="4158839" y="679342"/>
                </a:lnTo>
                <a:lnTo>
                  <a:pt x="4071283" y="718394"/>
                </a:lnTo>
                <a:lnTo>
                  <a:pt x="3984277" y="758447"/>
                </a:lnTo>
                <a:lnTo>
                  <a:pt x="3897829" y="799494"/>
                </a:lnTo>
                <a:lnTo>
                  <a:pt x="3811947" y="841529"/>
                </a:lnTo>
                <a:lnTo>
                  <a:pt x="3726637" y="884543"/>
                </a:lnTo>
                <a:lnTo>
                  <a:pt x="3641908" y="928530"/>
                </a:lnTo>
                <a:lnTo>
                  <a:pt x="3557766" y="973481"/>
                </a:lnTo>
                <a:lnTo>
                  <a:pt x="3474218" y="1019391"/>
                </a:lnTo>
                <a:lnTo>
                  <a:pt x="3391273" y="1066250"/>
                </a:lnTo>
                <a:lnTo>
                  <a:pt x="3308937" y="1114053"/>
                </a:lnTo>
                <a:lnTo>
                  <a:pt x="3227217" y="1162792"/>
                </a:lnTo>
                <a:lnTo>
                  <a:pt x="3146122" y="1212459"/>
                </a:lnTo>
                <a:lnTo>
                  <a:pt x="3065658" y="1263047"/>
                </a:lnTo>
                <a:lnTo>
                  <a:pt x="2985833" y="1314548"/>
                </a:lnTo>
                <a:lnTo>
                  <a:pt x="2906655" y="1366956"/>
                </a:lnTo>
                <a:lnTo>
                  <a:pt x="2828129" y="1420263"/>
                </a:lnTo>
                <a:lnTo>
                  <a:pt x="2750264" y="1474462"/>
                </a:lnTo>
                <a:lnTo>
                  <a:pt x="2673068" y="1529545"/>
                </a:lnTo>
                <a:lnTo>
                  <a:pt x="2596547" y="1585506"/>
                </a:lnTo>
                <a:lnTo>
                  <a:pt x="2520709" y="1642335"/>
                </a:lnTo>
                <a:lnTo>
                  <a:pt x="2445561" y="1700028"/>
                </a:lnTo>
                <a:lnTo>
                  <a:pt x="2371110" y="1758575"/>
                </a:lnTo>
                <a:lnTo>
                  <a:pt x="2297364" y="1817970"/>
                </a:lnTo>
                <a:lnTo>
                  <a:pt x="2224331" y="1878205"/>
                </a:lnTo>
                <a:lnTo>
                  <a:pt x="2152017" y="1939273"/>
                </a:lnTo>
                <a:lnTo>
                  <a:pt x="2116132" y="1970117"/>
                </a:lnTo>
                <a:lnTo>
                  <a:pt x="2080430" y="2001167"/>
                </a:lnTo>
                <a:lnTo>
                  <a:pt x="2044911" y="2032421"/>
                </a:lnTo>
                <a:lnTo>
                  <a:pt x="2009577" y="2063879"/>
                </a:lnTo>
                <a:lnTo>
                  <a:pt x="1974428" y="2095540"/>
                </a:lnTo>
                <a:lnTo>
                  <a:pt x="1939466" y="2127403"/>
                </a:lnTo>
                <a:lnTo>
                  <a:pt x="1904691" y="2159466"/>
                </a:lnTo>
                <a:lnTo>
                  <a:pt x="1870104" y="2191730"/>
                </a:lnTo>
                <a:lnTo>
                  <a:pt x="1835706" y="2224192"/>
                </a:lnTo>
                <a:lnTo>
                  <a:pt x="1801498" y="2256853"/>
                </a:lnTo>
                <a:lnTo>
                  <a:pt x="1767480" y="2289711"/>
                </a:lnTo>
                <a:lnTo>
                  <a:pt x="1733655" y="2322765"/>
                </a:lnTo>
                <a:lnTo>
                  <a:pt x="1700023" y="2356015"/>
                </a:lnTo>
                <a:lnTo>
                  <a:pt x="1666584" y="2389459"/>
                </a:lnTo>
                <a:lnTo>
                  <a:pt x="1633339" y="2423097"/>
                </a:lnTo>
                <a:lnTo>
                  <a:pt x="1600290" y="2456928"/>
                </a:lnTo>
                <a:lnTo>
                  <a:pt x="1567438" y="2490950"/>
                </a:lnTo>
                <a:lnTo>
                  <a:pt x="1534783" y="2525163"/>
                </a:lnTo>
                <a:lnTo>
                  <a:pt x="1502326" y="2559566"/>
                </a:lnTo>
                <a:lnTo>
                  <a:pt x="1470068" y="2594158"/>
                </a:lnTo>
                <a:lnTo>
                  <a:pt x="1438011" y="2628938"/>
                </a:lnTo>
                <a:lnTo>
                  <a:pt x="1406154" y="2663905"/>
                </a:lnTo>
                <a:lnTo>
                  <a:pt x="1374499" y="2699059"/>
                </a:lnTo>
                <a:lnTo>
                  <a:pt x="1343047" y="2734398"/>
                </a:lnTo>
                <a:lnTo>
                  <a:pt x="1311799" y="2769921"/>
                </a:lnTo>
                <a:lnTo>
                  <a:pt x="1280756" y="2805627"/>
                </a:lnTo>
                <a:lnTo>
                  <a:pt x="1249918" y="2841517"/>
                </a:lnTo>
                <a:lnTo>
                  <a:pt x="1219286" y="2877588"/>
                </a:lnTo>
                <a:lnTo>
                  <a:pt x="1188862" y="2913839"/>
                </a:lnTo>
                <a:lnTo>
                  <a:pt x="1158647" y="2950271"/>
                </a:lnTo>
                <a:lnTo>
                  <a:pt x="1128640" y="2986881"/>
                </a:lnTo>
                <a:lnTo>
                  <a:pt x="1098844" y="3023670"/>
                </a:lnTo>
                <a:lnTo>
                  <a:pt x="1069259" y="3060635"/>
                </a:lnTo>
                <a:lnTo>
                  <a:pt x="1039886" y="3097777"/>
                </a:lnTo>
                <a:lnTo>
                  <a:pt x="1010726" y="3135094"/>
                </a:lnTo>
                <a:lnTo>
                  <a:pt x="981780" y="3172585"/>
                </a:lnTo>
                <a:lnTo>
                  <a:pt x="953048" y="3210250"/>
                </a:lnTo>
                <a:lnTo>
                  <a:pt x="924532" y="3248087"/>
                </a:lnTo>
                <a:lnTo>
                  <a:pt x="896233" y="3286096"/>
                </a:lnTo>
                <a:lnTo>
                  <a:pt x="868151" y="3324275"/>
                </a:lnTo>
                <a:lnTo>
                  <a:pt x="840288" y="3362624"/>
                </a:lnTo>
                <a:lnTo>
                  <a:pt x="812644" y="3401142"/>
                </a:lnTo>
                <a:lnTo>
                  <a:pt x="785220" y="3439828"/>
                </a:lnTo>
                <a:lnTo>
                  <a:pt x="758018" y="3478681"/>
                </a:lnTo>
                <a:lnTo>
                  <a:pt x="731037" y="3517700"/>
                </a:lnTo>
                <a:lnTo>
                  <a:pt x="704280" y="3556884"/>
                </a:lnTo>
                <a:lnTo>
                  <a:pt x="677747" y="3596232"/>
                </a:lnTo>
                <a:lnTo>
                  <a:pt x="651438" y="3635744"/>
                </a:lnTo>
                <a:lnTo>
                  <a:pt x="625355" y="3675418"/>
                </a:lnTo>
                <a:lnTo>
                  <a:pt x="599499" y="3715254"/>
                </a:lnTo>
                <a:lnTo>
                  <a:pt x="573871" y="3755250"/>
                </a:lnTo>
                <a:lnTo>
                  <a:pt x="548471" y="3795406"/>
                </a:lnTo>
                <a:lnTo>
                  <a:pt x="523300" y="3835720"/>
                </a:lnTo>
                <a:lnTo>
                  <a:pt x="498360" y="3876192"/>
                </a:lnTo>
                <a:lnTo>
                  <a:pt x="473652" y="3916822"/>
                </a:lnTo>
                <a:lnTo>
                  <a:pt x="449175" y="3957607"/>
                </a:lnTo>
                <a:lnTo>
                  <a:pt x="424931" y="3998547"/>
                </a:lnTo>
                <a:lnTo>
                  <a:pt x="400922" y="4039642"/>
                </a:lnTo>
                <a:lnTo>
                  <a:pt x="377148" y="4080889"/>
                </a:lnTo>
                <a:lnTo>
                  <a:pt x="353609" y="4122289"/>
                </a:lnTo>
                <a:lnTo>
                  <a:pt x="330307" y="4163841"/>
                </a:lnTo>
                <a:lnTo>
                  <a:pt x="307243" y="4205543"/>
                </a:lnTo>
                <a:lnTo>
                  <a:pt x="284418" y="4247394"/>
                </a:lnTo>
                <a:lnTo>
                  <a:pt x="261832" y="4289394"/>
                </a:lnTo>
                <a:lnTo>
                  <a:pt x="239486" y="4331542"/>
                </a:lnTo>
                <a:lnTo>
                  <a:pt x="217382" y="4373837"/>
                </a:lnTo>
                <a:lnTo>
                  <a:pt x="195521" y="4416278"/>
                </a:lnTo>
                <a:lnTo>
                  <a:pt x="173902" y="4458863"/>
                </a:lnTo>
                <a:lnTo>
                  <a:pt x="152528" y="4501593"/>
                </a:lnTo>
                <a:lnTo>
                  <a:pt x="131398" y="4544466"/>
                </a:lnTo>
                <a:lnTo>
                  <a:pt x="110515" y="4587481"/>
                </a:lnTo>
                <a:lnTo>
                  <a:pt x="0" y="4832273"/>
                </a:lnTo>
                <a:lnTo>
                  <a:pt x="7420673" y="4832273"/>
                </a:lnTo>
                <a:lnTo>
                  <a:pt x="7420673" y="0"/>
                </a:lnTo>
                <a:close/>
              </a:path>
            </a:pathLst>
          </a:custGeom>
          <a:solidFill>
            <a:srgbClr val="00A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278" y="466559"/>
            <a:ext cx="1771205" cy="114912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0453" y="2205977"/>
            <a:ext cx="7570547" cy="132087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  <a:tabLst>
                <a:tab pos="2559685" algn="l"/>
              </a:tabLst>
            </a:pPr>
            <a:r>
              <a:rPr lang="en-IN" sz="4400" spc="-50" dirty="0">
                <a:solidFill>
                  <a:srgbClr val="FFFFFF"/>
                </a:solidFill>
              </a:rPr>
              <a:t>Vapor Compression – Chiller system performance Analysis</a:t>
            </a:r>
            <a:r>
              <a:rPr lang="en-IN" sz="4400" dirty="0">
                <a:solidFill>
                  <a:srgbClr val="FFFFFF"/>
                </a:solidFill>
              </a:rPr>
              <a:t>	</a:t>
            </a:r>
            <a:endParaRPr sz="4400" dirty="0"/>
          </a:p>
        </p:txBody>
      </p:sp>
      <p:sp>
        <p:nvSpPr>
          <p:cNvPr id="7" name="object 7"/>
          <p:cNvSpPr txBox="1"/>
          <p:nvPr/>
        </p:nvSpPr>
        <p:spPr>
          <a:xfrm>
            <a:off x="430453" y="5001374"/>
            <a:ext cx="4538345" cy="93358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800" dirty="0">
                <a:solidFill>
                  <a:srgbClr val="FFFFFF"/>
                </a:solidFill>
                <a:latin typeface="Liberation Sans"/>
                <a:cs typeface="Liberation Sans"/>
              </a:rPr>
              <a:t>Renewable</a:t>
            </a:r>
            <a:r>
              <a:rPr sz="1800" spc="-50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1800" dirty="0">
                <a:solidFill>
                  <a:srgbClr val="FFFFFF"/>
                </a:solidFill>
                <a:latin typeface="Liberation Sans"/>
                <a:cs typeface="Liberation Sans"/>
              </a:rPr>
              <a:t>Energy</a:t>
            </a:r>
            <a:r>
              <a:rPr sz="1800" spc="-50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Liberation Sans"/>
                <a:cs typeface="Liberation Sans"/>
              </a:rPr>
              <a:t>Heat</a:t>
            </a:r>
            <a:endParaRPr sz="1800" dirty="0">
              <a:latin typeface="Liberation Sans"/>
              <a:cs typeface="Liberation Sans"/>
            </a:endParaRPr>
          </a:p>
          <a:p>
            <a:pPr marL="12700" marR="5080">
              <a:lnSpc>
                <a:spcPts val="2380"/>
              </a:lnSpc>
              <a:spcBef>
                <a:spcPts val="85"/>
              </a:spcBef>
            </a:pPr>
            <a:r>
              <a:rPr lang="en-IN" dirty="0">
                <a:solidFill>
                  <a:srgbClr val="FFFFFF"/>
                </a:solidFill>
                <a:latin typeface="Liberation Sans"/>
                <a:cs typeface="Liberation Sans"/>
              </a:rPr>
              <a:t>Silvia Caballero</a:t>
            </a:r>
            <a:r>
              <a:rPr sz="1800" dirty="0">
                <a:solidFill>
                  <a:srgbClr val="FFFFFF"/>
                </a:solidFill>
                <a:latin typeface="Liberation Sans"/>
                <a:cs typeface="Liberation Sans"/>
              </a:rPr>
              <a:t>,</a:t>
            </a:r>
            <a:r>
              <a:rPr sz="1800" spc="-30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lang="en-IN" sz="1800" spc="-30" dirty="0">
                <a:solidFill>
                  <a:srgbClr val="FFFFFF"/>
                </a:solidFill>
                <a:latin typeface="Liberation Sans"/>
                <a:cs typeface="Liberation Sans"/>
              </a:rPr>
              <a:t>Ritu</a:t>
            </a:r>
            <a:r>
              <a:rPr lang="en-IN" spc="-30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lang="en-IN" sz="1800" spc="-30" dirty="0">
                <a:solidFill>
                  <a:srgbClr val="FFFFFF"/>
                </a:solidFill>
                <a:latin typeface="Liberation Sans"/>
                <a:cs typeface="Liberation Sans"/>
              </a:rPr>
              <a:t>Ritu</a:t>
            </a:r>
          </a:p>
          <a:p>
            <a:pPr marL="12700" marR="5080">
              <a:lnSpc>
                <a:spcPts val="238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lang="en-IN" sz="1800" spc="-10" dirty="0">
                <a:solidFill>
                  <a:srgbClr val="FFFFFF"/>
                </a:solidFill>
                <a:latin typeface="Liberation Sans"/>
                <a:cs typeface="Liberation Sans"/>
              </a:rPr>
              <a:t>01</a:t>
            </a:r>
            <a:r>
              <a:rPr sz="1800" spc="-10" dirty="0">
                <a:solidFill>
                  <a:srgbClr val="FFFFFF"/>
                </a:solidFill>
                <a:latin typeface="Liberation Sans"/>
                <a:cs typeface="Liberation Sans"/>
              </a:rPr>
              <a:t>.0</a:t>
            </a:r>
            <a:r>
              <a:rPr lang="en-IN" sz="1800" spc="-10" dirty="0">
                <a:solidFill>
                  <a:srgbClr val="FFFFFF"/>
                </a:solidFill>
                <a:latin typeface="Liberation Sans"/>
                <a:cs typeface="Liberation Sans"/>
              </a:rPr>
              <a:t>2</a:t>
            </a:r>
            <a:r>
              <a:rPr sz="1800" spc="-10" dirty="0">
                <a:solidFill>
                  <a:srgbClr val="FFFFFF"/>
                </a:solidFill>
                <a:latin typeface="Liberation Sans"/>
                <a:cs typeface="Liberation Sans"/>
              </a:rPr>
              <a:t>.2024</a:t>
            </a:r>
            <a:endParaRPr sz="1800" dirty="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10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71420C-5A20-F056-DEC4-7210974CC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98" y="2209800"/>
            <a:ext cx="5256355" cy="30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488C0AD0-46A5-D767-5443-6478FA6B7F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D7F8207-8EF6-09B5-9C06-E06A7C4A22D9}"/>
              </a:ext>
            </a:extLst>
          </p:cNvPr>
          <p:cNvSpPr txBox="1"/>
          <p:nvPr/>
        </p:nvSpPr>
        <p:spPr>
          <a:xfrm>
            <a:off x="3565316" y="1506266"/>
            <a:ext cx="164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COP = 4,22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AC8D122-D498-B7A3-0BC6-702EE25E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974057"/>
            <a:ext cx="4546557" cy="35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1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11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88C0AD0-46A5-D767-5443-6478FA6B7F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CA3079B-2376-705A-6A31-C526AC5E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500598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F17C0F-C8AC-F4A2-4A32-D08697FF1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701" y="1815429"/>
            <a:ext cx="4683092" cy="35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9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12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88C0AD0-46A5-D767-5443-6478FA6B7F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77F9B7-6107-19C9-C5BF-9AB0E4341623}"/>
              </a:ext>
            </a:extLst>
          </p:cNvPr>
          <p:cNvSpPr txBox="1"/>
          <p:nvPr/>
        </p:nvSpPr>
        <p:spPr>
          <a:xfrm>
            <a:off x="8001000" y="725709"/>
            <a:ext cx="298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EER – </a:t>
            </a:r>
            <a:r>
              <a:rPr lang="es-CO" dirty="0" err="1"/>
              <a:t>Datasheet</a:t>
            </a:r>
            <a:r>
              <a:rPr lang="es-CO" dirty="0"/>
              <a:t> = 16</a:t>
            </a:r>
          </a:p>
          <a:p>
            <a:r>
              <a:rPr lang="es-CO" dirty="0"/>
              <a:t>EER – </a:t>
            </a:r>
            <a:r>
              <a:rPr lang="es-CO" dirty="0" err="1"/>
              <a:t>System</a:t>
            </a:r>
            <a:r>
              <a:rPr lang="es-CO" dirty="0"/>
              <a:t> = 14,39</a:t>
            </a:r>
          </a:p>
          <a:p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008D006-63EF-4272-A90A-F4857E7B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41" y="1674439"/>
            <a:ext cx="5867702" cy="4286470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B69474EC-AE10-7EA2-443C-EE91F62338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4"/>
          <a:stretch/>
        </p:blipFill>
        <p:spPr>
          <a:xfrm>
            <a:off x="7990840" y="1814541"/>
            <a:ext cx="2677160" cy="41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9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741" y="402386"/>
            <a:ext cx="19919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Discussion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13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1E8F6-95A6-E281-5BFF-EE3702D8F433}"/>
              </a:ext>
            </a:extLst>
          </p:cNvPr>
          <p:cNvSpPr txBox="1"/>
          <p:nvPr/>
        </p:nvSpPr>
        <p:spPr>
          <a:xfrm>
            <a:off x="2049741" y="1219200"/>
            <a:ext cx="9075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the evaporator temperature increases, the COP increases. </a:t>
            </a:r>
            <a:r>
              <a:rPr lang="en-US" dirty="0"/>
              <a:t>We are interested in having the highest evaporator temperature possible in order to have better performance (COP).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condensation temperature increases, the COP decreases. </a:t>
            </a:r>
            <a:r>
              <a:rPr lang="en-US" dirty="0"/>
              <a:t>We are interested in having the lowest condenser temperature possible in order to have better performance (COP).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conclusion, having the smaller delta temperature between the evaporator temperature and the condenser temperature (DT=</a:t>
            </a:r>
            <a:r>
              <a:rPr lang="en-US" dirty="0" err="1"/>
              <a:t>Tcond-Tevap</a:t>
            </a:r>
            <a:r>
              <a:rPr lang="en-US" dirty="0"/>
              <a:t>); The performance of the system (</a:t>
            </a:r>
            <a:r>
              <a:rPr lang="en-IN" dirty="0"/>
              <a:t>COP) is higher.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Cooling systems are related to EER instead of the COP; </a:t>
            </a:r>
            <a:r>
              <a:rPr lang="en-US" dirty="0">
                <a:solidFill>
                  <a:schemeClr val="tx1"/>
                </a:solidFill>
              </a:rPr>
              <a:t>which refers to the capacity of the system in tons of refrigeration.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4DE90F0-C7C9-047A-BF14-B1089712C03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</a:rPr>
              <a:t>Thank</a:t>
            </a:r>
            <a:r>
              <a:rPr sz="4400" spc="-145" dirty="0">
                <a:solidFill>
                  <a:srgbClr val="FFFFFF"/>
                </a:solidFill>
              </a:rPr>
              <a:t> </a:t>
            </a:r>
            <a:r>
              <a:rPr sz="4400" spc="-20" dirty="0">
                <a:solidFill>
                  <a:srgbClr val="FFFFFF"/>
                </a:solidFill>
              </a:rPr>
              <a:t>you.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30453" y="3412693"/>
            <a:ext cx="2851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FFFFFF"/>
                </a:solidFill>
                <a:latin typeface="Liberation Sans"/>
                <a:cs typeface="Liberation Sans"/>
              </a:rPr>
              <a:t>Questions?</a:t>
            </a:r>
            <a:endParaRPr sz="440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2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299" y="1727187"/>
            <a:ext cx="3771912" cy="354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●"/>
              <a:tabLst>
                <a:tab pos="355600" algn="l"/>
              </a:tabLst>
            </a:pPr>
            <a:r>
              <a:rPr sz="2400" spc="-10" dirty="0">
                <a:latin typeface="Liberation Sans"/>
                <a:cs typeface="Liberation Sans"/>
              </a:rPr>
              <a:t>Motivation</a:t>
            </a:r>
            <a:r>
              <a:rPr lang="en-IN" sz="2400" spc="-10" dirty="0">
                <a:latin typeface="Liberation Sans"/>
                <a:cs typeface="Liberation Sans"/>
              </a:rPr>
              <a:t> &amp; objective</a:t>
            </a:r>
            <a:endParaRPr sz="24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375"/>
              </a:spcBef>
              <a:buFont typeface="Liberation Sans"/>
              <a:buChar char="●"/>
            </a:pPr>
            <a:endParaRPr sz="2400" dirty="0">
              <a:latin typeface="Liberation Sans"/>
              <a:cs typeface="Liberation Sans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●"/>
              <a:tabLst>
                <a:tab pos="355600" algn="l"/>
              </a:tabLst>
            </a:pPr>
            <a:r>
              <a:rPr sz="2400" dirty="0">
                <a:latin typeface="Liberation Sans"/>
                <a:cs typeface="Liberation Sans"/>
              </a:rPr>
              <a:t>Demand</a:t>
            </a:r>
            <a:r>
              <a:rPr sz="2400" spc="-70" dirty="0">
                <a:latin typeface="Liberation Sans"/>
                <a:cs typeface="Liberation Sans"/>
              </a:rPr>
              <a:t> </a:t>
            </a:r>
            <a:endParaRPr sz="24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Font typeface="Liberation Sans"/>
              <a:buChar char="●"/>
            </a:pPr>
            <a:endParaRPr sz="2400" dirty="0">
              <a:latin typeface="Liberation Sans"/>
              <a:cs typeface="Liberation Sans"/>
            </a:endParaRPr>
          </a:p>
          <a:p>
            <a:pPr marL="355600" indent="-342900">
              <a:lnSpc>
                <a:spcPct val="100000"/>
              </a:lnSpc>
              <a:buChar char="●"/>
              <a:tabLst>
                <a:tab pos="355600" algn="l"/>
              </a:tabLst>
            </a:pPr>
            <a:r>
              <a:rPr sz="2400" dirty="0">
                <a:latin typeface="Liberation Sans"/>
                <a:cs typeface="Liberation Sans"/>
              </a:rPr>
              <a:t>System</a:t>
            </a:r>
            <a:r>
              <a:rPr sz="2400" spc="-45" dirty="0">
                <a:latin typeface="Liberation Sans"/>
                <a:cs typeface="Liberation Sans"/>
              </a:rPr>
              <a:t> </a:t>
            </a:r>
            <a:r>
              <a:rPr sz="2400" spc="-10" dirty="0">
                <a:latin typeface="Liberation Sans"/>
                <a:cs typeface="Liberation Sans"/>
              </a:rPr>
              <a:t>configuration</a:t>
            </a:r>
            <a:endParaRPr sz="24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400" dirty="0">
              <a:latin typeface="Liberation Sans"/>
              <a:cs typeface="Liberation Sans"/>
            </a:endParaRPr>
          </a:p>
          <a:p>
            <a:pPr marL="355600" indent="-342900">
              <a:lnSpc>
                <a:spcPct val="100000"/>
              </a:lnSpc>
              <a:buChar char="●"/>
              <a:tabLst>
                <a:tab pos="355600" algn="l"/>
              </a:tabLst>
            </a:pPr>
            <a:r>
              <a:rPr sz="2400" dirty="0">
                <a:latin typeface="Liberation Sans"/>
                <a:cs typeface="Liberation Sans"/>
              </a:rPr>
              <a:t>Results</a:t>
            </a:r>
            <a:r>
              <a:rPr sz="2400" spc="-50" dirty="0">
                <a:latin typeface="Liberation Sans"/>
                <a:cs typeface="Liberation Sans"/>
              </a:rPr>
              <a:t> </a:t>
            </a:r>
            <a:r>
              <a:rPr sz="2400" dirty="0">
                <a:latin typeface="Liberation Sans"/>
                <a:cs typeface="Liberation Sans"/>
              </a:rPr>
              <a:t>&amp;</a:t>
            </a:r>
            <a:r>
              <a:rPr sz="2400" spc="-55" dirty="0">
                <a:latin typeface="Liberation Sans"/>
                <a:cs typeface="Liberation Sans"/>
              </a:rPr>
              <a:t> </a:t>
            </a:r>
            <a:r>
              <a:rPr sz="2400" spc="-10" dirty="0">
                <a:latin typeface="Liberation Sans"/>
                <a:cs typeface="Liberation Sans"/>
              </a:rPr>
              <a:t>Conclusion</a:t>
            </a:r>
            <a:endParaRPr sz="24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Liberation Sans"/>
              <a:buChar char="●"/>
            </a:pPr>
            <a:endParaRPr sz="2400" dirty="0">
              <a:latin typeface="Liberation Sans"/>
              <a:cs typeface="Liberation Sans"/>
            </a:endParaRPr>
          </a:p>
          <a:p>
            <a:pPr marL="355600" indent="-342900">
              <a:lnSpc>
                <a:spcPct val="100000"/>
              </a:lnSpc>
              <a:buChar char="●"/>
              <a:tabLst>
                <a:tab pos="355600" algn="l"/>
              </a:tabLst>
            </a:pPr>
            <a:r>
              <a:rPr sz="2400" spc="-10" dirty="0">
                <a:latin typeface="Liberation Sans"/>
                <a:cs typeface="Liberation Sans"/>
              </a:rPr>
              <a:t>Discussion</a:t>
            </a:r>
            <a:endParaRPr sz="2400" dirty="0">
              <a:latin typeface="Liberation Sans"/>
              <a:cs typeface="Liberatio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0" dirty="0"/>
              <a:t>Motivation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50" dirty="0"/>
              <a:t>3</a:t>
            </a:fld>
            <a:endParaRPr spc="-50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FD57782-57CB-4ACF-2E4A-DE7E06B0717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192A409-0923-94CC-3BC1-E59AA345445A}"/>
              </a:ext>
            </a:extLst>
          </p:cNvPr>
          <p:cNvSpPr txBox="1">
            <a:spLocks/>
          </p:cNvSpPr>
          <p:nvPr/>
        </p:nvSpPr>
        <p:spPr>
          <a:xfrm>
            <a:off x="2077720" y="2919959"/>
            <a:ext cx="3887470" cy="1018082"/>
          </a:xfrm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>
            <a:lvl1pPr>
              <a:defRPr sz="3200" b="0" i="0">
                <a:solidFill>
                  <a:srgbClr val="003F6B"/>
                </a:solidFill>
                <a:latin typeface="Liberation Sans"/>
                <a:ea typeface="+mj-ea"/>
                <a:cs typeface="Liberation San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pc="-10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6386E-7934-5E0C-E4DF-DD14F59B099F}"/>
              </a:ext>
            </a:extLst>
          </p:cNvPr>
          <p:cNvSpPr txBox="1"/>
          <p:nvPr/>
        </p:nvSpPr>
        <p:spPr>
          <a:xfrm>
            <a:off x="2014181" y="4397287"/>
            <a:ext cx="8084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Modelling of DX16TC vapor compression chiller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 Performance analysis 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49A60-068F-1E28-E500-A8C13D55C721}"/>
              </a:ext>
            </a:extLst>
          </p:cNvPr>
          <p:cNvSpPr txBox="1"/>
          <p:nvPr/>
        </p:nvSpPr>
        <p:spPr>
          <a:xfrm>
            <a:off x="2039581" y="1728122"/>
            <a:ext cx="8084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Temperatures have risen across various Colombian cities due to increasing climate changes leading to increased use of cooling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Need for energy efficient air conditioner and refrigeration systems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97901"/>
            <a:ext cx="10287000" cy="1014559"/>
          </a:xfrm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s-CO" dirty="0" err="1"/>
              <a:t>Location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3000825" y="5926540"/>
            <a:ext cx="4956175" cy="2096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dirty="0">
                <a:latin typeface="Liberation Sans"/>
                <a:cs typeface="Liberation Sans"/>
              </a:rPr>
              <a:t>Data </a:t>
            </a:r>
            <a:r>
              <a:rPr sz="1200" dirty="0">
                <a:latin typeface="Liberation Sans"/>
                <a:cs typeface="Liberation Sans"/>
              </a:rPr>
              <a:t>Source:</a:t>
            </a:r>
            <a:r>
              <a:rPr sz="1200" spc="-5" dirty="0">
                <a:latin typeface="Liberation Sans"/>
                <a:cs typeface="Liberation Sans"/>
              </a:rPr>
              <a:t> </a:t>
            </a:r>
            <a:r>
              <a:rPr lang="en-IN" sz="1200" spc="-5" dirty="0">
                <a:latin typeface="Liberation Sans"/>
                <a:cs typeface="Liberation Sans"/>
              </a:rPr>
              <a:t>https://www.climatestotravel.com/climate/colombia</a:t>
            </a:r>
            <a:endParaRPr sz="1200" dirty="0">
              <a:latin typeface="Liberation Sans"/>
              <a:cs typeface="Liberation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185" y="6345311"/>
            <a:ext cx="601980" cy="3111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dirty="0" err="1">
                <a:solidFill>
                  <a:srgbClr val="FFFFFF"/>
                </a:solidFill>
                <a:latin typeface="Liberation Sans"/>
                <a:cs typeface="Liberation Sans"/>
              </a:rPr>
              <a:t>Seite</a:t>
            </a:r>
            <a:r>
              <a:rPr sz="900" b="1" spc="-15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lang="en-IN" sz="900" b="1" spc="-50" dirty="0">
                <a:solidFill>
                  <a:srgbClr val="FFFFFF"/>
                </a:solidFill>
                <a:latin typeface="Liberation Sans"/>
                <a:cs typeface="Liberation Sans"/>
              </a:rPr>
              <a:t>4</a:t>
            </a:r>
            <a:endParaRPr sz="900" dirty="0">
              <a:latin typeface="Liberation Sans"/>
              <a:cs typeface="Liberation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sz="900" spc="-10" dirty="0">
                <a:solidFill>
                  <a:srgbClr val="FFFFFF"/>
                </a:solidFill>
                <a:latin typeface="Liberation Sans"/>
                <a:cs typeface="Liberation Sans"/>
              </a:rPr>
              <a:t>01</a:t>
            </a:r>
            <a:r>
              <a:rPr sz="900" spc="-10" dirty="0">
                <a:solidFill>
                  <a:srgbClr val="FFFFFF"/>
                </a:solidFill>
                <a:latin typeface="Liberation Sans"/>
                <a:cs typeface="Liberation Sans"/>
              </a:rPr>
              <a:t>.02.2024</a:t>
            </a:r>
            <a:endParaRPr sz="900" dirty="0">
              <a:latin typeface="Liberation Sans"/>
              <a:cs typeface="Liberation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0530" y="5734180"/>
            <a:ext cx="477647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z="1300" dirty="0">
                <a:latin typeface="Liberation Sans"/>
                <a:cs typeface="Liberation Sans"/>
              </a:rPr>
              <a:t>Monthly</a:t>
            </a:r>
            <a:r>
              <a:rPr sz="1300" spc="-45" dirty="0">
                <a:latin typeface="Liberation Sans"/>
                <a:cs typeface="Liberation Sans"/>
              </a:rPr>
              <a:t> </a:t>
            </a:r>
            <a:r>
              <a:rPr sz="1300" dirty="0">
                <a:latin typeface="Liberation Sans"/>
                <a:cs typeface="Liberation Sans"/>
              </a:rPr>
              <a:t>aver</a:t>
            </a:r>
            <a:r>
              <a:rPr lang="en-IN" sz="1300" dirty="0">
                <a:latin typeface="Liberation Sans"/>
                <a:cs typeface="Liberation Sans"/>
              </a:rPr>
              <a:t>age</a:t>
            </a:r>
            <a:r>
              <a:rPr sz="1300" spc="-30" dirty="0">
                <a:latin typeface="Liberation Sans"/>
                <a:cs typeface="Liberation Sans"/>
              </a:rPr>
              <a:t> </a:t>
            </a:r>
            <a:r>
              <a:rPr sz="1300" spc="-10" dirty="0">
                <a:latin typeface="Liberation Sans"/>
                <a:cs typeface="Liberation Sans"/>
              </a:rPr>
              <a:t>temperature</a:t>
            </a:r>
            <a:r>
              <a:rPr sz="1300" spc="-35" dirty="0">
                <a:latin typeface="Liberation Sans"/>
                <a:cs typeface="Liberation Sans"/>
              </a:rPr>
              <a:t> </a:t>
            </a:r>
            <a:r>
              <a:rPr sz="1300" dirty="0" err="1">
                <a:latin typeface="Liberation Sans"/>
                <a:cs typeface="Liberation Sans"/>
              </a:rPr>
              <a:t>fo</a:t>
            </a:r>
            <a:r>
              <a:rPr lang="es-CO" sz="1300" dirty="0">
                <a:latin typeface="Liberation Sans"/>
                <a:cs typeface="Liberation Sans"/>
              </a:rPr>
              <a:t>r Barranquilla</a:t>
            </a:r>
            <a:r>
              <a:rPr sz="1300" spc="-30" dirty="0">
                <a:latin typeface="Liberation Sans"/>
                <a:cs typeface="Liberation Sans"/>
              </a:rPr>
              <a:t> </a:t>
            </a:r>
            <a:r>
              <a:rPr lang="en-IN" sz="1300" spc="-10" dirty="0">
                <a:latin typeface="Liberation Sans"/>
                <a:cs typeface="Liberation Sans"/>
              </a:rPr>
              <a:t>Colombia</a:t>
            </a:r>
            <a:endParaRPr sz="1300" dirty="0">
              <a:latin typeface="Liberation Sans"/>
              <a:cs typeface="Liberation San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D36DA75D-EC54-6E75-D318-559BF600AB3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746FDD-F30E-9968-335F-F3C074E486D5}"/>
              </a:ext>
            </a:extLst>
          </p:cNvPr>
          <p:cNvSpPr txBox="1"/>
          <p:nvPr/>
        </p:nvSpPr>
        <p:spPr>
          <a:xfrm>
            <a:off x="8389659" y="2749327"/>
            <a:ext cx="3352801" cy="135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Location</a:t>
            </a:r>
            <a:r>
              <a:rPr lang="es-CO" b="1" dirty="0"/>
              <a:t>:</a:t>
            </a:r>
            <a:endParaRPr lang="en-IN" b="1" spc="-25" dirty="0">
              <a:solidFill>
                <a:srgbClr val="C00000"/>
              </a:solidFill>
              <a:latin typeface="Liberation Sans"/>
              <a:ea typeface="Calibri" panose="020F0502020204030204" pitchFamily="34" charset="0"/>
            </a:endParaRPr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US" dirty="0">
                <a:latin typeface="Liberation Sans"/>
                <a:cs typeface="Liberation Sans"/>
              </a:rPr>
              <a:t>Barranquilla – Colombia</a:t>
            </a:r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US" dirty="0" err="1">
                <a:latin typeface="Liberation Sans"/>
                <a:cs typeface="Liberation Sans"/>
              </a:rPr>
              <a:t>Amb</a:t>
            </a:r>
            <a:r>
              <a:rPr lang="en-US" dirty="0">
                <a:latin typeface="Liberation Sans"/>
                <a:cs typeface="Liberation Sans"/>
              </a:rPr>
              <a:t> Temp= 32°C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3A1560-4518-26AC-6322-5E576FB94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807802"/>
              </p:ext>
            </p:extLst>
          </p:nvPr>
        </p:nvGraphicFramePr>
        <p:xfrm>
          <a:off x="2247900" y="1676400"/>
          <a:ext cx="5709100" cy="3581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97901"/>
            <a:ext cx="6713259" cy="1014559"/>
          </a:xfrm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Definition of the system and demand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287185" y="6345311"/>
            <a:ext cx="601980" cy="31115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b="1" dirty="0" err="1">
                <a:solidFill>
                  <a:srgbClr val="FFFFFF"/>
                </a:solidFill>
                <a:latin typeface="Liberation Sans"/>
                <a:cs typeface="Liberation Sans"/>
              </a:rPr>
              <a:t>Seite</a:t>
            </a:r>
            <a:r>
              <a:rPr sz="900" b="1" spc="-15" dirty="0">
                <a:solidFill>
                  <a:srgbClr val="FFFFFF"/>
                </a:solidFill>
                <a:latin typeface="Liberation Sans"/>
                <a:cs typeface="Liberation Sans"/>
              </a:rPr>
              <a:t> </a:t>
            </a:r>
            <a:r>
              <a:rPr lang="en-IN" sz="900" b="1" spc="-50" dirty="0">
                <a:solidFill>
                  <a:srgbClr val="FFFFFF"/>
                </a:solidFill>
                <a:latin typeface="Liberation Sans"/>
                <a:cs typeface="Liberation Sans"/>
              </a:rPr>
              <a:t>4</a:t>
            </a:r>
            <a:endParaRPr sz="900" dirty="0">
              <a:latin typeface="Liberation Sans"/>
              <a:cs typeface="Liberation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sz="900" spc="-10" dirty="0">
                <a:solidFill>
                  <a:srgbClr val="FFFFFF"/>
                </a:solidFill>
                <a:latin typeface="Liberation Sans"/>
                <a:cs typeface="Liberation Sans"/>
              </a:rPr>
              <a:t>01</a:t>
            </a:r>
            <a:r>
              <a:rPr sz="900" spc="-10" dirty="0">
                <a:solidFill>
                  <a:srgbClr val="FFFFFF"/>
                </a:solidFill>
                <a:latin typeface="Liberation Sans"/>
                <a:cs typeface="Liberation Sans"/>
              </a:rPr>
              <a:t>.02.2024</a:t>
            </a:r>
            <a:endParaRPr sz="900" dirty="0">
              <a:latin typeface="Liberation Sans"/>
              <a:cs typeface="Liberation Sans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D36DA75D-EC54-6E75-D318-559BF600AB3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D798FD-2696-3523-ACA3-276491F9FFA8}"/>
              </a:ext>
            </a:extLst>
          </p:cNvPr>
          <p:cNvSpPr txBox="1"/>
          <p:nvPr/>
        </p:nvSpPr>
        <p:spPr>
          <a:xfrm>
            <a:off x="6934200" y="2200704"/>
            <a:ext cx="4692891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IN" dirty="0"/>
              <a:t>Vapor Compression Chiller system for space cooling</a:t>
            </a:r>
            <a:endParaRPr lang="en-US" dirty="0"/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US" dirty="0"/>
              <a:t>Office area = 60 m²</a:t>
            </a:r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US" dirty="0"/>
              <a:t>Capacity Needed = 3 TR = 36.000 Btu/h</a:t>
            </a:r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US" dirty="0"/>
              <a:t>Temp demand = 23 °C</a:t>
            </a:r>
          </a:p>
          <a:p>
            <a:endParaRPr lang="en-IN" dirty="0"/>
          </a:p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F7646B5-350C-6ADE-76F6-5F09C6BA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81200"/>
            <a:ext cx="4692891" cy="31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76200"/>
            <a:ext cx="3887470" cy="1018082"/>
          </a:xfrm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4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62941" y="1454086"/>
            <a:ext cx="3821429" cy="682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Liberation Sans"/>
                <a:cs typeface="Liberation Sans"/>
              </a:rPr>
              <a:t>Manual</a:t>
            </a:r>
            <a:r>
              <a:rPr sz="1800" spc="-10" dirty="0">
                <a:latin typeface="Liberation Sans"/>
                <a:cs typeface="Liberation Sans"/>
              </a:rPr>
              <a:t>/datasheet:</a:t>
            </a:r>
            <a:endParaRPr sz="1800" dirty="0">
              <a:latin typeface="Liberation Sans"/>
              <a:cs typeface="Liberation Sans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800" dirty="0">
              <a:latin typeface="Liberation Sans"/>
              <a:cs typeface="Liberation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err="1"/>
              <a:t>Seite</a:t>
            </a:r>
            <a:r>
              <a:rPr spc="-15" dirty="0"/>
              <a:t> </a:t>
            </a:r>
            <a:fld id="{81D60167-4931-47E6-BA6A-407CBD079E47}" type="slidenum">
              <a:rPr spc="-25" smtClean="0"/>
              <a:pPr marL="12700">
                <a:lnSpc>
                  <a:spcPct val="100000"/>
                </a:lnSpc>
                <a:spcBef>
                  <a:spcPts val="15"/>
                </a:spcBef>
              </a:pPr>
              <a:t>6</a:t>
            </a:fld>
            <a:endParaRPr lang="en-IN"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lang="en-IN"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8138917-AC6B-C3E6-5411-9072244F63A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881EE5-43BA-5483-1041-FE4452CF6B45}"/>
              </a:ext>
            </a:extLst>
          </p:cNvPr>
          <p:cNvSpPr txBox="1"/>
          <p:nvPr/>
        </p:nvSpPr>
        <p:spPr>
          <a:xfrm>
            <a:off x="1752600" y="981981"/>
            <a:ext cx="9655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+mj-lt"/>
                <a:cs typeface="Liberation Sans"/>
              </a:rPr>
              <a:t>REFEENCE: DATA SHEET </a:t>
            </a:r>
            <a:r>
              <a:rPr lang="en-US" sz="1800" u="none" strike="noStrike" baseline="0" dirty="0">
                <a:latin typeface="+mj-lt"/>
              </a:rPr>
              <a:t>High Efficiency, Communicating, Split System Air Conditioner </a:t>
            </a:r>
            <a:r>
              <a:rPr lang="en-US" sz="1800" dirty="0">
                <a:latin typeface="+mj-lt"/>
                <a:cs typeface="Liberation Sans"/>
              </a:rPr>
              <a:t>DAIKIN </a:t>
            </a:r>
            <a:r>
              <a:rPr lang="en-US" sz="1800" u="none" strike="noStrike" baseline="0" dirty="0">
                <a:latin typeface="+mj-lt"/>
              </a:rPr>
              <a:t>DX16TC</a:t>
            </a:r>
            <a:endParaRPr lang="en-US" sz="1800" dirty="0">
              <a:latin typeface="+mj-lt"/>
              <a:cs typeface="Liberation Sans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CE071A43-F53D-3816-3724-8D0FF5481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90" y="1714411"/>
            <a:ext cx="6730664" cy="416160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F3D63A2-FB0B-5E04-A73C-7AADBF39F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62"/>
          <a:stretch/>
        </p:blipFill>
        <p:spPr>
          <a:xfrm>
            <a:off x="2362941" y="1739811"/>
            <a:ext cx="2478724" cy="41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1176" y="177410"/>
            <a:ext cx="3887470" cy="1018082"/>
          </a:xfrm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4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7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5896D9-8D8F-189E-3D5A-DDE454BAC7BD}"/>
              </a:ext>
            </a:extLst>
          </p:cNvPr>
          <p:cNvGrpSpPr/>
          <p:nvPr/>
        </p:nvGrpSpPr>
        <p:grpSpPr>
          <a:xfrm>
            <a:off x="7848600" y="2667000"/>
            <a:ext cx="4114800" cy="2246476"/>
            <a:chOff x="7380514" y="1999573"/>
            <a:chExt cx="4114800" cy="2246476"/>
          </a:xfrm>
        </p:grpSpPr>
        <p:sp>
          <p:nvSpPr>
            <p:cNvPr id="6" name="object 6"/>
            <p:cNvSpPr txBox="1"/>
            <p:nvPr/>
          </p:nvSpPr>
          <p:spPr>
            <a:xfrm>
              <a:off x="7391400" y="2362200"/>
              <a:ext cx="3916045" cy="1883849"/>
            </a:xfrm>
            <a:prstGeom prst="rect">
              <a:avLst/>
            </a:prstGeom>
          </p:spPr>
          <p:txBody>
            <a:bodyPr vert="horz" wrap="square" lIns="0" tIns="120650" rIns="0" bIns="0" rtlCol="0">
              <a:spAutoFit/>
            </a:bodyPr>
            <a:lstStyle/>
            <a:p>
              <a:pPr marL="127000">
                <a:lnSpc>
                  <a:spcPct val="100000"/>
                </a:lnSpc>
                <a:spcBef>
                  <a:spcPts val="950"/>
                </a:spcBef>
              </a:pPr>
              <a:r>
                <a:rPr sz="1800" spc="-10" dirty="0">
                  <a:latin typeface="Liberation Sans"/>
                  <a:cs typeface="Liberation Sans"/>
                </a:rPr>
                <a:t>Parameters:</a:t>
              </a:r>
              <a:endParaRPr sz="1800" dirty="0">
                <a:latin typeface="Liberation Sans"/>
                <a:cs typeface="Liberation Sans"/>
              </a:endParaRPr>
            </a:p>
            <a:p>
              <a:pPr marL="342900" indent="-215900">
                <a:lnSpc>
                  <a:spcPct val="100000"/>
                </a:lnSpc>
                <a:spcBef>
                  <a:spcPts val="1700"/>
                </a:spcBef>
                <a:buSzPct val="44444"/>
                <a:buFont typeface="OpenSymbol"/>
                <a:buChar char="●"/>
                <a:tabLst>
                  <a:tab pos="342900" algn="l"/>
                </a:tabLst>
              </a:pPr>
              <a:r>
                <a:rPr sz="1800" dirty="0">
                  <a:latin typeface="Liberation Sans"/>
                  <a:cs typeface="Liberation Sans"/>
                </a:rPr>
                <a:t>Fluid</a:t>
              </a:r>
              <a:r>
                <a:rPr sz="1800" spc="-25" dirty="0">
                  <a:latin typeface="Liberation Sans"/>
                  <a:cs typeface="Liberation Sans"/>
                </a:rPr>
                <a:t> </a:t>
              </a:r>
              <a:r>
                <a:rPr sz="1800" dirty="0">
                  <a:latin typeface="Liberation Sans"/>
                  <a:cs typeface="Liberation Sans"/>
                </a:rPr>
                <a:t>:</a:t>
              </a:r>
              <a:r>
                <a:rPr lang="en-IN" dirty="0">
                  <a:latin typeface="Liberation Sans"/>
                  <a:cs typeface="Liberation Sans"/>
                </a:rPr>
                <a:t> R410a</a:t>
              </a:r>
            </a:p>
            <a:p>
              <a:pPr marL="342900" indent="-215900">
                <a:lnSpc>
                  <a:spcPct val="100000"/>
                </a:lnSpc>
                <a:spcBef>
                  <a:spcPts val="1700"/>
                </a:spcBef>
                <a:buSzPct val="44444"/>
                <a:buFont typeface="OpenSymbol"/>
                <a:buChar char="●"/>
                <a:tabLst>
                  <a:tab pos="342900" algn="l"/>
                </a:tabLst>
              </a:pPr>
              <a:r>
                <a:rPr lang="en-IN" dirty="0">
                  <a:latin typeface="Liberation Sans"/>
                  <a:cs typeface="Liberation Sans"/>
                </a:rPr>
                <a:t>Compressor efficiency = 0.8</a:t>
              </a:r>
            </a:p>
            <a:p>
              <a:pPr marL="127000">
                <a:lnSpc>
                  <a:spcPct val="100000"/>
                </a:lnSpc>
                <a:spcBef>
                  <a:spcPts val="1700"/>
                </a:spcBef>
                <a:buSzPct val="44444"/>
                <a:tabLst>
                  <a:tab pos="342900" algn="l"/>
                </a:tabLst>
              </a:pPr>
              <a:endParaRPr sz="1800" dirty="0">
                <a:latin typeface="Liberation Sans"/>
                <a:cs typeface="Liberation San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7380514" y="1999573"/>
              <a:ext cx="41148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IN" sz="2000" spc="-10" dirty="0">
                  <a:latin typeface="Liberation Sans"/>
                  <a:cs typeface="Liberation Sans"/>
                </a:rPr>
                <a:t>Vapor compression chiller - DAIKIN</a:t>
              </a:r>
              <a:endParaRPr sz="2000" dirty="0">
                <a:latin typeface="Liberation Sans"/>
                <a:cs typeface="Liberation Sans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117A1FD-A74C-79D5-A361-8EEF92BA18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99"/>
          <a:stretch/>
        </p:blipFill>
        <p:spPr>
          <a:xfrm>
            <a:off x="1594342" y="1631419"/>
            <a:ext cx="3250468" cy="1415828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299C5D1F-86CA-7A39-99F7-96366D346ED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9DE772-C463-2313-9FC8-5C3F5AAB33AF}"/>
              </a:ext>
            </a:extLst>
          </p:cNvPr>
          <p:cNvSpPr txBox="1"/>
          <p:nvPr/>
        </p:nvSpPr>
        <p:spPr>
          <a:xfrm>
            <a:off x="7130143" y="6208498"/>
            <a:ext cx="509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+mj-lt"/>
                <a:cs typeface="Liberation Sans"/>
              </a:rPr>
              <a:t>REFERENCE: DATA SHEET </a:t>
            </a:r>
            <a:r>
              <a:rPr lang="en-US" sz="1600" u="none" strike="noStrike" baseline="0" dirty="0">
                <a:latin typeface="+mj-lt"/>
              </a:rPr>
              <a:t>High Efficiency, Communicating, Split System Air Conditioner </a:t>
            </a:r>
            <a:r>
              <a:rPr lang="en-US" sz="1600" dirty="0">
                <a:latin typeface="+mj-lt"/>
                <a:cs typeface="Liberation Sans"/>
              </a:rPr>
              <a:t>DAIKIN </a:t>
            </a:r>
            <a:r>
              <a:rPr lang="en-US" sz="1600" u="none" strike="noStrike" baseline="0" dirty="0">
                <a:latin typeface="+mj-lt"/>
              </a:rPr>
              <a:t>DX16TC</a:t>
            </a:r>
            <a:endParaRPr lang="en-US" sz="1600" dirty="0">
              <a:latin typeface="+mj-lt"/>
              <a:cs typeface="Liberation San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01DD5B-6C00-902E-84D6-FDCF36F6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37" y="1495023"/>
            <a:ext cx="1752600" cy="1774661"/>
          </a:xfrm>
          <a:prstGeom prst="rect">
            <a:avLst/>
          </a:prstGeom>
        </p:spPr>
      </p:pic>
      <p:pic>
        <p:nvPicPr>
          <p:cNvPr id="4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BD92B9C5-4E56-9BFF-243F-5D5DE9A9B1D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5"/>
          <a:stretch/>
        </p:blipFill>
        <p:spPr>
          <a:xfrm>
            <a:off x="2369676" y="3429000"/>
            <a:ext cx="4335923" cy="2552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AE83A9B-0D77-D4ED-FABC-7BC8250BA536}"/>
              </a:ext>
            </a:extLst>
          </p:cNvPr>
          <p:cNvSpPr txBox="1"/>
          <p:nvPr/>
        </p:nvSpPr>
        <p:spPr>
          <a:xfrm>
            <a:off x="2369677" y="599894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b="1" i="1" dirty="0"/>
              <a:t>source</a:t>
            </a:r>
            <a:r>
              <a:rPr lang="en-IN" sz="1200" i="1" dirty="0"/>
              <a:t>: </a:t>
            </a:r>
            <a:r>
              <a:rPr lang="en-IN" sz="1200" i="1" dirty="0">
                <a:hlinkClick r:id="rId5"/>
              </a:rPr>
              <a:t>https://advensol.ie/services/heat-pumps.html</a:t>
            </a:r>
            <a:endParaRPr lang="en-IN" sz="12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7067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45" dirty="0"/>
              <a:t> </a:t>
            </a:r>
            <a:r>
              <a:rPr spc="-10" dirty="0"/>
              <a:t>configuration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8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DDF198F7-D177-343C-8461-07A89C94E88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AC443-7A8E-631B-819D-0E3A76832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41" y="2133600"/>
            <a:ext cx="4351059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A41BED-FE6C-212A-6FCC-0B49F7A09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133600"/>
            <a:ext cx="4114800" cy="36576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D04B315-4C62-EBFC-532A-3DE1413A2CB4}"/>
              </a:ext>
            </a:extLst>
          </p:cNvPr>
          <p:cNvSpPr txBox="1"/>
          <p:nvPr/>
        </p:nvSpPr>
        <p:spPr>
          <a:xfrm>
            <a:off x="7094259" y="1066800"/>
            <a:ext cx="6096000" cy="86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IN" dirty="0">
                <a:latin typeface="Liberation Sans"/>
                <a:cs typeface="Liberation Sans"/>
              </a:rPr>
              <a:t>Evaporation Temp = 3°C</a:t>
            </a:r>
          </a:p>
          <a:p>
            <a:pPr marL="342900" indent="-215900">
              <a:lnSpc>
                <a:spcPct val="100000"/>
              </a:lnSpc>
              <a:spcBef>
                <a:spcPts val="1700"/>
              </a:spcBef>
              <a:buSzPct val="44444"/>
              <a:buFont typeface="OpenSymbol"/>
              <a:buChar char="●"/>
              <a:tabLst>
                <a:tab pos="342900" algn="l"/>
              </a:tabLst>
            </a:pPr>
            <a:r>
              <a:rPr lang="en-IN" dirty="0">
                <a:latin typeface="Liberation Sans"/>
                <a:cs typeface="Liberation Sans"/>
              </a:rPr>
              <a:t>Condensation Temp = 42°C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Results</a:t>
            </a:r>
            <a:r>
              <a:rPr spc="-2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Conclusion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Seite</a:t>
            </a:r>
            <a:r>
              <a:rPr spc="-15" dirty="0"/>
              <a:t> </a:t>
            </a:r>
            <a:fld id="{81D60167-4931-47E6-BA6A-407CBD079E47}" type="slidenum">
              <a:rPr spc="-25" dirty="0"/>
              <a:t>9</a:t>
            </a:fld>
            <a:endParaRPr spc="-25" dirty="0"/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IN" b="0" spc="-10" dirty="0"/>
              <a:t>01</a:t>
            </a:r>
            <a:r>
              <a:rPr b="0" spc="-10" dirty="0">
                <a:latin typeface="Liberation Sans"/>
                <a:cs typeface="Liberation Sans"/>
              </a:rPr>
              <a:t>.02.2024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88C0AD0-46A5-D767-5443-6478FA6B7F6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2051176" y="6345311"/>
            <a:ext cx="2336800" cy="335279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IN" spc="-10" dirty="0"/>
              <a:t>Vapor Compression - Chiller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lang="en-IN" b="0" dirty="0">
                <a:solidFill>
                  <a:srgbClr val="A5A5A5"/>
                </a:solidFill>
              </a:rPr>
              <a:t>Silvia Caballero,</a:t>
            </a:r>
            <a:r>
              <a:rPr lang="en-IN" b="0" dirty="0">
                <a:solidFill>
                  <a:srgbClr val="A5A5A5"/>
                </a:solidFill>
                <a:latin typeface="Liberation Sans"/>
                <a:cs typeface="Liberation Sans"/>
              </a:rPr>
              <a:t> Ritu Ritu</a:t>
            </a:r>
            <a:endParaRPr lang="en-IN" b="0" spc="-10" dirty="0">
              <a:solidFill>
                <a:srgbClr val="A5A5A5"/>
              </a:solidFill>
              <a:latin typeface="Liberation Sans"/>
              <a:cs typeface="Liberation San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B21F25-8715-F4E0-F757-B57EC9429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41" y="1778000"/>
            <a:ext cx="5685622" cy="36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3200C3-1211-CF78-FD52-08ED11D6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752600"/>
            <a:ext cx="3652445" cy="1676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A2C8BCC-26F7-BEC1-747C-132D29735B69}"/>
              </a:ext>
            </a:extLst>
          </p:cNvPr>
          <p:cNvSpPr txBox="1"/>
          <p:nvPr/>
        </p:nvSpPr>
        <p:spPr>
          <a:xfrm>
            <a:off x="6934200" y="4572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5ACF1B-A0FE-893F-1549-EA5C04D48E5D}"/>
              </a:ext>
            </a:extLst>
          </p:cNvPr>
          <p:cNvSpPr txBox="1"/>
          <p:nvPr/>
        </p:nvSpPr>
        <p:spPr>
          <a:xfrm>
            <a:off x="7315200" y="26210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654D94-758E-B268-03E2-75FAFB40D710}"/>
              </a:ext>
            </a:extLst>
          </p:cNvPr>
          <p:cNvSpPr txBox="1"/>
          <p:nvPr/>
        </p:nvSpPr>
        <p:spPr>
          <a:xfrm>
            <a:off x="3764876" y="26210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7991B9C-7FEE-E075-9BE4-3E445A9B3A95}"/>
              </a:ext>
            </a:extLst>
          </p:cNvPr>
          <p:cNvSpPr txBox="1"/>
          <p:nvPr/>
        </p:nvSpPr>
        <p:spPr>
          <a:xfrm>
            <a:off x="3657600" y="4572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068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2351</TotalTime>
  <Words>534</Words>
  <Application>Microsoft Office PowerPoint</Application>
  <PresentationFormat>Panorámica</PresentationFormat>
  <Paragraphs>118</Paragraphs>
  <Slides>14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Arial</vt:lpstr>
      <vt:lpstr>Liberation Sans</vt:lpstr>
      <vt:lpstr>OpenSymbol</vt:lpstr>
      <vt:lpstr>Wingdings</vt:lpstr>
      <vt:lpstr>Office Theme</vt:lpstr>
      <vt:lpstr>Vapor Compression – Chiller system performance Analysis </vt:lpstr>
      <vt:lpstr>Content</vt:lpstr>
      <vt:lpstr>Motivation</vt:lpstr>
      <vt:lpstr>Location</vt:lpstr>
      <vt:lpstr>Definition of the system and demand</vt:lpstr>
      <vt:lpstr>System configuration</vt:lpstr>
      <vt:lpstr>System configuration</vt:lpstr>
      <vt:lpstr>System configuration</vt:lpstr>
      <vt:lpstr>Results &amp; Conclusion</vt:lpstr>
      <vt:lpstr>Results &amp; Conclusion</vt:lpstr>
      <vt:lpstr>Results &amp; Conclusion</vt:lpstr>
      <vt:lpstr>Results &amp; Conclusion</vt:lpstr>
      <vt:lpstr>Discussion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Vapor Compression - Chiller modelling </dc:title>
  <dc:creator>Malte Bruns</dc:creator>
  <cp:lastModifiedBy>Silvia Caballero</cp:lastModifiedBy>
  <cp:revision>63</cp:revision>
  <dcterms:created xsi:type="dcterms:W3CDTF">2024-01-27T09:43:55Z</dcterms:created>
  <dcterms:modified xsi:type="dcterms:W3CDTF">2024-02-01T08:26:55Z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2024-01-24T00:00:00Z</vt:filetime>
  </property>
  <property fmtid="{D5CDD505-2E9C-101B-9397-08002B2CF9AE}" pid="3" name="Creator">
    <vt:lpwstr>Impress</vt:lpwstr>
  </property>
  <property fmtid="{D5CDD505-2E9C-101B-9397-08002B2CF9AE}" pid="4" name="LastSaved">
    <vt:filetime>2024-01-27T00:00:00Z</vt:filetime>
  </property>
  <property fmtid="{D5CDD505-2E9C-101B-9397-08002B2CF9AE}" pid="5" name="Producer">
    <vt:lpwstr>3-Heights(TM) PDF Security Shell 4.8.25.2 (http://www.pdf-tools.com)</vt:lpwstr>
  </property>
</Properties>
</file>